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1" r:id="rId4"/>
    <p:sldId id="262" r:id="rId5"/>
    <p:sldId id="264" r:id="rId6"/>
    <p:sldId id="273" r:id="rId7"/>
    <p:sldId id="274" r:id="rId8"/>
    <p:sldId id="275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2E3"/>
    <a:srgbClr val="E4E5E6"/>
    <a:srgbClr val="E9EAEB"/>
    <a:srgbClr val="DCDDDE"/>
    <a:srgbClr val="D0D1D1"/>
    <a:srgbClr val="FDFEFF"/>
    <a:srgbClr val="009C55"/>
    <a:srgbClr val="037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7"/>
    <p:restoredTop sz="96291"/>
  </p:normalViewPr>
  <p:slideViewPr>
    <p:cSldViewPr snapToGrid="0" snapToObjects="1">
      <p:cViewPr varScale="1">
        <p:scale>
          <a:sx n="82" d="100"/>
          <a:sy n="82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B498A1-BADC-904A-8DAE-28C73E8EE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57" y="0"/>
            <a:ext cx="12156885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2CDE-2CE9-5445-AFCE-C62BAF85C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299" y="4547709"/>
            <a:ext cx="6883400" cy="714375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ctr">
              <a:buNone/>
              <a:defRPr sz="20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E8973-5A86-F440-92BA-24BACC787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49" y="1761836"/>
            <a:ext cx="4991100" cy="185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A0E53-6D90-764C-A812-10127DDE3C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1727" y="3861909"/>
            <a:ext cx="3951891" cy="4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B498A1-BADC-904A-8DAE-28C73E8EE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7853" y="-183572"/>
            <a:ext cx="12807706" cy="72251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2CDE-2CE9-5445-AFCE-C62BAF85C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299" y="4270619"/>
            <a:ext cx="6883400" cy="446854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ctr">
              <a:buNone/>
              <a:defRPr sz="20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E8973-5A86-F440-92BA-24BACC787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49" y="2128981"/>
            <a:ext cx="49911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B498A1-BADC-904A-8DAE-28C73E8EE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7853" y="-183572"/>
            <a:ext cx="12807706" cy="72251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2CDE-2CE9-5445-AFCE-C62BAF85C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299" y="3205573"/>
            <a:ext cx="6883400" cy="446854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 algn="ctr">
              <a:buNone/>
              <a:defRPr sz="24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 algn="ctr">
              <a:buNone/>
              <a:defRPr sz="20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 algn="ctr">
              <a:buNone/>
              <a:defRPr sz="1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 algn="ctr">
              <a:buNone/>
              <a:defRPr sz="1800" b="0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04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9C7FEE1-DBF9-DD41-BF55-FFA0D94A5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93972" y="-2150847"/>
            <a:ext cx="17090081" cy="100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3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D2572-A372-8445-AE00-4AC6B1D39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59076" y="-2078182"/>
            <a:ext cx="17013621" cy="100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8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DED7F-A9F2-6848-BD53-B730D22A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1193A-BB33-BA43-B04F-F21D75CC4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58CD-0D9B-A445-A75D-2576DAC75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231A0DE-80F4-7346-9429-40912DB0F3C8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FBB0-4F7A-4E4C-A8E1-10E2453BB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31ADD-86FE-DD4A-9477-604E3833D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EEF3272-EEE9-6B44-BF77-E5FC1AABC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2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0" r:id="rId4"/>
    <p:sldLayoutId id="2147483654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ecure.pantrytrak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F5FF9-EB26-D245-8281-EDF1B5B43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299" y="4270618"/>
            <a:ext cx="6883400" cy="1151773"/>
          </a:xfrm>
        </p:spPr>
        <p:txBody>
          <a:bodyPr/>
          <a:lstStyle/>
          <a:p>
            <a:r>
              <a:rPr lang="en-US" dirty="0" smtClean="0"/>
              <a:t>CSFP Reporting: FNS 191 </a:t>
            </a:r>
          </a:p>
          <a:p>
            <a:r>
              <a:rPr lang="en-US" dirty="0" smtClean="0"/>
              <a:t>(Race and Ethnicity Report)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00545" y="393116"/>
            <a:ext cx="5680370" cy="8106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What will I need?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900544" y="1643888"/>
            <a:ext cx="7291456" cy="4957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Internet:</a:t>
            </a:r>
          </a:p>
          <a:p>
            <a:pPr lvl="1">
              <a:lnSpc>
                <a:spcPct val="10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PantryTrak</a:t>
            </a: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can be accessed anywhere there is a computer and internet connection at the url: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hlinkClick r:id="rId2"/>
              </a:rPr>
              <a:t>secure.pantrytrak.com</a:t>
            </a:r>
            <a:endParaRPr lang="en-US" sz="2000" dirty="0" smtClean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 </a:t>
            </a:r>
            <a:r>
              <a:rPr lang="en-US" sz="2000" dirty="0" err="1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WiFi</a:t>
            </a: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network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 a hotspot! Smart phones can be used as a hotspot. Running PantryTrak for an hour during a distribution typically uses less data than watching a 5 min YouTube video! </a:t>
            </a:r>
          </a:p>
          <a:p>
            <a:pPr lvl="1"/>
            <a:endParaRPr lang="en-US" sz="2000" dirty="0" smtClean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Computers: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Laptops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 desktop computer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Tablets - iPad, Amazon Fire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Cell phone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ABD9E-0095-2F49-B094-3E450A0D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" y="1643888"/>
            <a:ext cx="4252810" cy="3289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7683"/>
          <a:stretch/>
        </p:blipFill>
        <p:spPr>
          <a:xfrm>
            <a:off x="382139" y="1930411"/>
            <a:ext cx="3555381" cy="19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9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8A2F09-DAA4-E54C-BEE2-2CD1B5FFAC18}"/>
              </a:ext>
            </a:extLst>
          </p:cNvPr>
          <p:cNvSpPr txBox="1"/>
          <p:nvPr/>
        </p:nvSpPr>
        <p:spPr>
          <a:xfrm>
            <a:off x="1523296" y="1589102"/>
            <a:ext cx="4390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After navigating to the website by typing the </a:t>
            </a:r>
            <a:r>
              <a:rPr lang="en-US" sz="2000" dirty="0" err="1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url</a:t>
            </a: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…</a:t>
            </a:r>
            <a:endParaRPr lang="en-US" sz="2000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 if it’s already bookmarked..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Click the Member Login button!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CB54A-7A04-A543-BCD6-086E911298D0}"/>
              </a:ext>
            </a:extLst>
          </p:cNvPr>
          <p:cNvSpPr txBox="1"/>
          <p:nvPr/>
        </p:nvSpPr>
        <p:spPr>
          <a:xfrm>
            <a:off x="300908" y="158289"/>
            <a:ext cx="5062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PantryTrak Login</a:t>
            </a:r>
            <a:endParaRPr lang="en-US" sz="4400" b="1" dirty="0">
              <a:solidFill>
                <a:schemeClr val="accent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2"/>
          <a:srcRect l="4635" r="4635"/>
          <a:stretch>
            <a:fillRect/>
          </a:stretch>
        </p:blipFill>
        <p:spPr>
          <a:xfrm>
            <a:off x="6464924" y="320185"/>
            <a:ext cx="4111508" cy="35267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446EAF-9E72-6349-A352-387DC429DCD0}"/>
              </a:ext>
            </a:extLst>
          </p:cNvPr>
          <p:cNvSpPr/>
          <p:nvPr/>
        </p:nvSpPr>
        <p:spPr>
          <a:xfrm>
            <a:off x="-65315" y="4282751"/>
            <a:ext cx="12391053" cy="2759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45" y="4131915"/>
            <a:ext cx="4027326" cy="2671648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6464924" y="4572001"/>
            <a:ext cx="4414570" cy="2034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2"/>
                </a:solidFill>
              </a:rPr>
              <a:t>The next screen will prompt for a username and password.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Click the login button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Your username and password will be provided by your agency representative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3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F69EEE-159E-DB45-B662-B40C0179F77A}"/>
              </a:ext>
            </a:extLst>
          </p:cNvPr>
          <p:cNvSpPr txBox="1"/>
          <p:nvPr/>
        </p:nvSpPr>
        <p:spPr>
          <a:xfrm>
            <a:off x="748145" y="701740"/>
            <a:ext cx="6457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Main Screen Overview</a:t>
            </a:r>
            <a:endParaRPr lang="en-US" sz="4400" b="1" dirty="0">
              <a:solidFill>
                <a:schemeClr val="accent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A2F09-DAA4-E54C-BEE2-2CD1B5FFAC18}"/>
              </a:ext>
            </a:extLst>
          </p:cNvPr>
          <p:cNvSpPr txBox="1"/>
          <p:nvPr/>
        </p:nvSpPr>
        <p:spPr>
          <a:xfrm>
            <a:off x="972589" y="2188411"/>
            <a:ext cx="4429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Notice all the places you can go from your home screen.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Enrolled Programs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Yellow Service Buttons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Mobile Service Button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Service Log (Current and Programs)</a:t>
            </a:r>
          </a:p>
        </p:txBody>
      </p:sp>
      <p:pic>
        <p:nvPicPr>
          <p:cNvPr id="8" name="Picture Placeholder 24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t="-10753" r="-1657" b="-10753"/>
          <a:stretch/>
        </p:blipFill>
        <p:spPr>
          <a:xfrm>
            <a:off x="5402424" y="1200754"/>
            <a:ext cx="6557414" cy="2818044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34" y="3885741"/>
            <a:ext cx="5139994" cy="28043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25524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66C408-A54C-6B4C-84BB-7466F0976397}"/>
              </a:ext>
            </a:extLst>
          </p:cNvPr>
          <p:cNvSpPr/>
          <p:nvPr/>
        </p:nvSpPr>
        <p:spPr>
          <a:xfrm>
            <a:off x="5394238" y="-210207"/>
            <a:ext cx="7050010" cy="7252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57A54-990A-6943-A043-3A7C780869A4}"/>
              </a:ext>
            </a:extLst>
          </p:cNvPr>
          <p:cNvSpPr txBox="1"/>
          <p:nvPr/>
        </p:nvSpPr>
        <p:spPr>
          <a:xfrm>
            <a:off x="587657" y="307266"/>
            <a:ext cx="4479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CSFP Reporting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335730" y="1816554"/>
            <a:ext cx="3834877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/>
                </a:solidFill>
              </a:rPr>
              <a:t>In your enrolled Program Tools taskbar you’ll see “Reporting”. Click that link</a:t>
            </a:r>
            <a:br>
              <a:rPr lang="en-US" sz="2000" dirty="0" smtClean="0">
                <a:solidFill>
                  <a:schemeClr val="tx2"/>
                </a:solidFill>
              </a:rPr>
            </a:b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There are a number of reports specifically to CSFP, but we’re going to focus on the FNS-191.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19" y="1340304"/>
            <a:ext cx="8315325" cy="1695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82" y="4041683"/>
            <a:ext cx="9119118" cy="23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2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66C408-A54C-6B4C-84BB-7466F0976397}"/>
              </a:ext>
            </a:extLst>
          </p:cNvPr>
          <p:cNvSpPr/>
          <p:nvPr/>
        </p:nvSpPr>
        <p:spPr>
          <a:xfrm>
            <a:off x="-168362" y="-96538"/>
            <a:ext cx="7050010" cy="7252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69EEE-159E-DB45-B662-B40C0179F77A}"/>
              </a:ext>
            </a:extLst>
          </p:cNvPr>
          <p:cNvSpPr txBox="1"/>
          <p:nvPr/>
        </p:nvSpPr>
        <p:spPr>
          <a:xfrm>
            <a:off x="-168362" y="454504"/>
            <a:ext cx="11921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CSFP Reporting</a:t>
            </a:r>
            <a:r>
              <a:rPr lang="en-US" sz="4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US" sz="4400" b="1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4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	FNS 191 (Race and Ethnicity Report)</a:t>
            </a:r>
            <a:endParaRPr lang="en-US" sz="4400" b="1" dirty="0">
              <a:solidFill>
                <a:schemeClr val="accent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6" y="2750058"/>
            <a:ext cx="7068438" cy="2882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A2F09-DAA4-E54C-BEE2-2CD1B5FFAC18}"/>
              </a:ext>
            </a:extLst>
          </p:cNvPr>
          <p:cNvSpPr txBox="1"/>
          <p:nvPr/>
        </p:nvSpPr>
        <p:spPr>
          <a:xfrm>
            <a:off x="7762165" y="3529530"/>
            <a:ext cx="4429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Select your program. </a:t>
            </a:r>
            <a:b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en-US" sz="2000" dirty="0" smtClean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Select your dates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(usually April 1 – April 30)</a:t>
            </a:r>
            <a:b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en-US" sz="2000" dirty="0" smtClean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Run Report</a:t>
            </a:r>
            <a:endParaRPr lang="en-US" sz="2000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5401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66C408-A54C-6B4C-84BB-7466F0976397}"/>
              </a:ext>
            </a:extLst>
          </p:cNvPr>
          <p:cNvSpPr/>
          <p:nvPr/>
        </p:nvSpPr>
        <p:spPr>
          <a:xfrm>
            <a:off x="5394238" y="-210207"/>
            <a:ext cx="7050010" cy="7252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57A54-990A-6943-A043-3A7C780869A4}"/>
              </a:ext>
            </a:extLst>
          </p:cNvPr>
          <p:cNvSpPr txBox="1"/>
          <p:nvPr/>
        </p:nvSpPr>
        <p:spPr>
          <a:xfrm>
            <a:off x="587657" y="307266"/>
            <a:ext cx="4479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CSFP </a:t>
            </a:r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Reporting</a:t>
            </a:r>
            <a:endParaRPr lang="en-US" sz="4400" b="1" dirty="0" smtClean="0">
              <a:solidFill>
                <a:schemeClr val="accent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14609" y="1375945"/>
            <a:ext cx="3834877" cy="43343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/>
                </a:solidFill>
              </a:rPr>
              <a:t>You’ll see some information about the data being processed. 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You’ll see the number of services during the time period, you’ll additionally see the number of individuals for whom race/ethnicity is not identified. The system will place these individuals in categories since this is required for compliance. 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6" y="1375945"/>
            <a:ext cx="8142514" cy="39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66C408-A54C-6B4C-84BB-7466F0976397}"/>
              </a:ext>
            </a:extLst>
          </p:cNvPr>
          <p:cNvSpPr/>
          <p:nvPr/>
        </p:nvSpPr>
        <p:spPr>
          <a:xfrm>
            <a:off x="-168362" y="-96538"/>
            <a:ext cx="7050010" cy="72521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69EEE-159E-DB45-B662-B40C0179F77A}"/>
              </a:ext>
            </a:extLst>
          </p:cNvPr>
          <p:cNvSpPr txBox="1"/>
          <p:nvPr/>
        </p:nvSpPr>
        <p:spPr>
          <a:xfrm>
            <a:off x="3106301" y="613627"/>
            <a:ext cx="6853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CSFP </a:t>
            </a:r>
            <a:r>
              <a:rPr lang="en-US" sz="4400" b="1" dirty="0" smtClean="0">
                <a:solidFill>
                  <a:schemeClr val="accent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FNS-191 Reporting</a:t>
            </a:r>
            <a:endParaRPr lang="en-US" sz="4400" b="1" dirty="0">
              <a:solidFill>
                <a:schemeClr val="accent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A2F09-DAA4-E54C-BEE2-2CD1B5FFAC18}"/>
              </a:ext>
            </a:extLst>
          </p:cNvPr>
          <p:cNvSpPr txBox="1"/>
          <p:nvPr/>
        </p:nvSpPr>
        <p:spPr>
          <a:xfrm>
            <a:off x="8783804" y="2093233"/>
            <a:ext cx="28810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About half way through the page you’ll see the </a:t>
            </a:r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report. 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Add the two columns together to get your full total. </a:t>
            </a:r>
            <a:endParaRPr lang="en-US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2" y="1701420"/>
            <a:ext cx="8342742" cy="28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0FE02-00BD-1648-95F1-06BD60603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300" y="3122553"/>
            <a:ext cx="6883400" cy="612894"/>
          </a:xfrm>
        </p:spPr>
        <p:txBody>
          <a:bodyPr/>
          <a:lstStyle/>
          <a:p>
            <a:r>
              <a:rPr lang="en-US" sz="4400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773C-22FD-B143-B14E-B5CBDFD7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" y="182387"/>
            <a:ext cx="2556933" cy="3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eshTrak">
      <a:dk1>
        <a:srgbClr val="009F56"/>
      </a:dk1>
      <a:lt1>
        <a:srgbClr val="E9EAEB"/>
      </a:lt1>
      <a:dk2>
        <a:srgbClr val="382847"/>
      </a:dk2>
      <a:lt2>
        <a:srgbClr val="E9EAEB"/>
      </a:lt2>
      <a:accent1>
        <a:srgbClr val="28CE85"/>
      </a:accent1>
      <a:accent2>
        <a:srgbClr val="FFB549"/>
      </a:accent2>
      <a:accent3>
        <a:srgbClr val="00C1D3"/>
      </a:accent3>
      <a:accent4>
        <a:srgbClr val="E56954"/>
      </a:accent4>
      <a:accent5>
        <a:srgbClr val="009F56"/>
      </a:accent5>
      <a:accent6>
        <a:srgbClr val="E9EAEB"/>
      </a:accent6>
      <a:hlink>
        <a:srgbClr val="28CE85"/>
      </a:hlink>
      <a:folHlink>
        <a:srgbClr val="1E9B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8053</TotalTime>
  <Words>269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Peregrina</dc:creator>
  <cp:lastModifiedBy>Amanda Porter</cp:lastModifiedBy>
  <cp:revision>89</cp:revision>
  <cp:lastPrinted>2020-10-14T13:33:49Z</cp:lastPrinted>
  <dcterms:created xsi:type="dcterms:W3CDTF">2020-09-11T13:49:35Z</dcterms:created>
  <dcterms:modified xsi:type="dcterms:W3CDTF">2021-04-26T15:42:07Z</dcterms:modified>
</cp:coreProperties>
</file>